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Oswald Medium"/>
      <p:regular r:id="rId28"/>
      <p:bold r:id="rId29"/>
    </p:embeddedFon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Medium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fa46aedde_4_3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fa46aedde_4_3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ffe2533a1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ffe2533a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ffe2533a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ffe2533a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fa46aedde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fa46aedde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ffe2533a1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ffe2533a1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ffe2533a1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ffe2533a1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ffe2533a1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ffe2533a1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ffe2533a1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ffe2533a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ffe2533a1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ffe2533a1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ffe2533a1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ffe2533a1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ffe2533a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ffe2533a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ffe2533a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ffe2533a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fa46aedde_4_4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fa46aedde_4_4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fa46aedde_4_4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fa46aedde_4_4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082fe908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082fe908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fa46aedde_4_31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fa46aedde_4_3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ffe2533a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ffe2533a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ffe2533a1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ffe2533a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ffe2533a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ffe2533a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ffe2533a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ffe2533a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fa46aedde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fa46aedde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NXSGQxsogrUU9epCfMjqGHSjLjQPljI0/view" TargetMode="External"/><Relationship Id="rId4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loud.google.com/apigee/docs/api-platform/security/oauth/oauth-introduction" TargetMode="External"/><Relationship Id="rId4" Type="http://schemas.openxmlformats.org/officeDocument/2006/relationships/hyperlink" Target="https://jwt.io/introduction" TargetMode="External"/><Relationship Id="rId10" Type="http://schemas.openxmlformats.org/officeDocument/2006/relationships/hyperlink" Target="https://www.researchgate.net/publication/361717406_Impact_of_website_visual_design_on_user_experience_and_website_evaluation_the_sequential_mediating_roles_of_usability_and_pleasure" TargetMode="External"/><Relationship Id="rId9" Type="http://schemas.openxmlformats.org/officeDocument/2006/relationships/hyperlink" Target="https://www.researchgate.net/publication/361717406_Impact_of_website_visual_design_on_user_experience_and_website_evaluation_the_sequential_mediating_roles_of_usability_and_pleasure" TargetMode="External"/><Relationship Id="rId5" Type="http://schemas.openxmlformats.org/officeDocument/2006/relationships/hyperlink" Target="https://spring.io/quickstart" TargetMode="External"/><Relationship Id="rId6" Type="http://schemas.openxmlformats.org/officeDocument/2006/relationships/hyperlink" Target="https://angular.dev/tutorials/learn-angular" TargetMode="External"/><Relationship Id="rId7" Type="http://schemas.openxmlformats.org/officeDocument/2006/relationships/hyperlink" Target="https://agupubs.onlinelibrary.wiley.com/doi/full/10.1029/2022GL098233" TargetMode="External"/><Relationship Id="rId8" Type="http://schemas.openxmlformats.org/officeDocument/2006/relationships/hyperlink" Target="https://agupubs.onlinelibrary.wiley.com/doi/full/10.1029/2022GL098233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656058" y="6114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E-Commence Website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07850" y="3802500"/>
            <a:ext cx="8312100" cy="13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50">
                <a:latin typeface="Oswald"/>
                <a:ea typeface="Oswald"/>
                <a:cs typeface="Oswald"/>
                <a:sym typeface="Oswald"/>
              </a:rPr>
              <a:t>CS594 Senior Capstone Project</a:t>
            </a:r>
            <a:endParaRPr sz="255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50">
                <a:latin typeface="Oswald"/>
                <a:ea typeface="Oswald"/>
                <a:cs typeface="Oswald"/>
                <a:sym typeface="Oswald"/>
              </a:rPr>
              <a:t>Prof. Ahmed Banafa</a:t>
            </a:r>
            <a:endParaRPr sz="255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Liang Chen 19798  Weijia Xu 19797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6590050" y="125375"/>
            <a:ext cx="2450000" cy="6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Product Catalog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1085700"/>
            <a:ext cx="8585774" cy="368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Contract us Layout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175" y="159700"/>
            <a:ext cx="4081125" cy="49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930100" y="1669675"/>
            <a:ext cx="21402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Customer Inquires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Sent the Message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Checkout Process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7275"/>
            <a:ext cx="7902201" cy="405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Back-end Figures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550" y="1602450"/>
            <a:ext cx="4140900" cy="22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50" y="1602450"/>
            <a:ext cx="4384943" cy="22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Backend Server Code 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50" y="1017725"/>
            <a:ext cx="6922001" cy="397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Backend API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34" y="1017725"/>
            <a:ext cx="3625042" cy="385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870" y="1152475"/>
            <a:ext cx="433653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Backend Database Find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75" y="1017725"/>
            <a:ext cx="4146176" cy="40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5670175" y="1277475"/>
            <a:ext cx="27342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Database Schema follow the Design Logic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Adding Database Schema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DataBase Schema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50" y="1071300"/>
            <a:ext cx="6511125" cy="40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233950" y="28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Demo</a:t>
            </a:r>
            <a:endParaRPr/>
          </a:p>
        </p:txBody>
      </p:sp>
      <p:pic>
        <p:nvPicPr>
          <p:cNvPr id="174" name="Google Shape;174;p30" title="Screen Recording 2024-08-14 at 8.02.36 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825" y="769050"/>
            <a:ext cx="6826476" cy="4374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Backend 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Agenda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Project Goals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Adminstrative Goals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Project Timeline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Organized UML Diagram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UML Diagram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Frontend Figures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Backend Figures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Database Schema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Demo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zh-CN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1100"/>
              </a:spcBef>
              <a:spcAft>
                <a:spcPts val="0"/>
              </a:spcAft>
              <a:buNone/>
            </a:pPr>
            <a:br>
              <a:rPr lang="zh-CN" sz="16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zh-CN" sz="16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	In summary, the website design project has been a resounding success, achieving all its goals and exceeding expectations. We are confident that this website will serve as a valuable asset for this project, enhancing online presence and driving business growth, ensuring that it remains at the forefront of website design and technology.</a:t>
            </a:r>
            <a:endParaRPr sz="165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Reference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-214975" y="1062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374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1.</a:t>
            </a:r>
            <a:r>
              <a:rPr lang="zh-CN" sz="39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Google Cloud. (n.d.). Introduction to OAuth 2.0. Retrieved from </a:t>
            </a:r>
            <a:r>
              <a:rPr lang="zh-CN" sz="4689" u="sng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https://cloud.google.com/apigee/docs/api-platform/security/oauth/oauth-introduction</a:t>
            </a:r>
            <a:endParaRPr sz="4689" u="sng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4689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2.</a:t>
            </a:r>
            <a:r>
              <a:rPr lang="zh-CN" sz="39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JSON Web Tokens. (n.d.). Introduction to JSON Web Tokens. Retrieved from </a:t>
            </a:r>
            <a:r>
              <a:rPr lang="zh-CN" sz="4689" u="sng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https://jwt.io/introduction</a:t>
            </a:r>
            <a:endParaRPr sz="4689" u="sng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4689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3.</a:t>
            </a:r>
            <a:r>
              <a:rPr lang="zh-CN" sz="39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Spring Quickstart Guide. Quickstart. (n.d.). </a:t>
            </a:r>
            <a:r>
              <a:rPr lang="zh-CN" sz="4689" u="sng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https://spring.io/quickstart</a:t>
            </a:r>
            <a:endParaRPr sz="4689" u="sng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4689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4.</a:t>
            </a:r>
            <a:r>
              <a:rPr lang="zh-CN" sz="39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Angular. Home • Angular. (n.d.). </a:t>
            </a:r>
            <a:r>
              <a:rPr lang="zh-CN" sz="4689" u="sng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https://angular.dev/tutorials/learn-angular</a:t>
            </a:r>
            <a:endParaRPr sz="4689" u="sng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4689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5.</a:t>
            </a:r>
            <a:r>
              <a:rPr lang="zh-CN" sz="39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Johnson, L., &amp; Wang, M. (2022). Best Practices in Web Design: A Guide for Modern Websites. Retrieved from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CN" sz="4689" u="sng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https://agupubs.onlinelibrary.wiley.com/doi/full/10.1029/2022GL098233</a:t>
            </a:r>
            <a:endParaRPr sz="4689" u="sng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4689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6.</a:t>
            </a:r>
            <a:r>
              <a:rPr lang="zh-CN" sz="39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Davis, A. (2021). Web Design Principles for User Experience. Retrieved from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CN" sz="4689" u="sng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https://www.researchgate.net/publication/361717406_Impact_of_website_visual_design_on_user_experience_and_website_evaluation_the_sequential_mediating_roles_of_usability_and_pleasure</a:t>
            </a:r>
            <a:endParaRPr sz="4689" u="sng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4689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7.</a:t>
            </a:r>
            <a:r>
              <a:rPr lang="zh-CN" sz="39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Thompson, R. (2020). Emerging Trends in Web Design: A Comprehensive Review. Retrieved from Thompson, R. (2020). Emerging Trends in Web Design</a:t>
            </a:r>
            <a:endParaRPr sz="4689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endParaRPr sz="4689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8.</a:t>
            </a:r>
            <a:r>
              <a:rPr lang="zh-CN" sz="39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zh-CN" sz="4689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(n.d.). Web Design: The Complete Reference. Retrieved from https://webdesignref.com/</a:t>
            </a:r>
            <a:endParaRPr sz="4689">
              <a:solidFill>
                <a:schemeClr val="dk1"/>
              </a:solidFill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/>
              <a:t>Q&amp;A</a:t>
            </a:r>
            <a:endParaRPr sz="3900"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 for listening!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547225" y="43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swald Medium"/>
                <a:ea typeface="Oswald Medium"/>
                <a:cs typeface="Oswald Medium"/>
                <a:sym typeface="Oswald Medium"/>
              </a:rPr>
              <a:t>Project Goals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01" y="1521300"/>
            <a:ext cx="4364875" cy="25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097825" y="393325"/>
            <a:ext cx="30771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Administrative Goal</a:t>
            </a:r>
            <a:endParaRPr sz="2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925" y="1594500"/>
            <a:ext cx="3619625" cy="21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935550" y="414900"/>
            <a:ext cx="6142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25400" y="333525"/>
            <a:ext cx="3530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Project Timeline</a:t>
            </a:r>
            <a:endParaRPr sz="2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75" y="878600"/>
            <a:ext cx="3807301" cy="41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287900" y="1138800"/>
            <a:ext cx="32214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Project scope and objectives</a:t>
            </a:r>
            <a:br>
              <a:rPr lang="zh-C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Project structure Design</a:t>
            </a:r>
            <a:br>
              <a:rPr lang="zh-C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Modules Design</a:t>
            </a:r>
            <a:br>
              <a:rPr lang="zh-C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Modules Design and Improvement</a:t>
            </a:r>
            <a:br>
              <a:rPr lang="zh-C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System Testing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8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Organized UML Diagram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325" y="492113"/>
            <a:ext cx="4714526" cy="424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UML Diagram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75" y="113900"/>
            <a:ext cx="6457799" cy="488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Frontend Layout &amp; Figures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5" y="1017725"/>
            <a:ext cx="5601001" cy="38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6080150" y="1017725"/>
            <a:ext cx="287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New Season Products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Home Page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Products Page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About Page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Contact 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163250" y="3141725"/>
            <a:ext cx="22749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❖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Login Figures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❖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Register Figures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❖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Cart Adding and Checkout Figures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Frontend Layout &amp; Figures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5" y="1073725"/>
            <a:ext cx="6450124" cy="37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6970050" y="1143000"/>
            <a:ext cx="2084400" cy="2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Latest Products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Product Catelog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Price Overview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Char char="●"/>
            </a:pPr>
            <a:r>
              <a:rPr lang="zh-C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Buy or Add to Cart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AI Chatbot Frame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5800"/>
            <a:ext cx="7765673" cy="4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